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7" r:id="rId2"/>
    <p:sldId id="258" r:id="rId3"/>
    <p:sldId id="259" r:id="rId4"/>
    <p:sldId id="283" r:id="rId5"/>
    <p:sldId id="284" r:id="rId6"/>
    <p:sldId id="285" r:id="rId7"/>
    <p:sldId id="263" r:id="rId8"/>
    <p:sldId id="264" r:id="rId9"/>
    <p:sldId id="265" r:id="rId10"/>
    <p:sldId id="266" r:id="rId11"/>
    <p:sldId id="286" r:id="rId12"/>
    <p:sldId id="287" r:id="rId13"/>
    <p:sldId id="288" r:id="rId14"/>
    <p:sldId id="270" r:id="rId15"/>
    <p:sldId id="289" r:id="rId16"/>
    <p:sldId id="271" r:id="rId17"/>
    <p:sldId id="290" r:id="rId18"/>
    <p:sldId id="291" r:id="rId19"/>
    <p:sldId id="275" r:id="rId20"/>
    <p:sldId id="292" r:id="rId21"/>
    <p:sldId id="293" r:id="rId22"/>
    <p:sldId id="278" r:id="rId23"/>
    <p:sldId id="279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0"/>
    <p:restoredTop sz="94676"/>
  </p:normalViewPr>
  <p:slideViewPr>
    <p:cSldViewPr snapToGrid="0" snapToObjects="1">
      <p:cViewPr varScale="1">
        <p:scale>
          <a:sx n="103" d="100"/>
          <a:sy n="103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D11B98C-054A-C44B-82AD-2EC73968335A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3DE23E4-46BF-CF40-A715-1370C1B7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8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sharing.org/bsg-s000141" TargetMode="External"/><Relationship Id="rId4" Type="http://schemas.openxmlformats.org/officeDocument/2006/relationships/hyperlink" Target="https://fairsharing.org/" TargetMode="External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ged.org/projects/miam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one/s/data-availability#loc-recommended-repositories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3data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717/peerj.175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one/article?id=10.1371/journal.pone.0128832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hare.ucsf.edu/stash/dataset/doi:10.7272/Q65H7D6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library.ucla.edu/node/9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Publishing Bootcamp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Daniella </a:t>
            </a:r>
            <a:r>
              <a:rPr lang="en-US" b="1" dirty="0"/>
              <a:t>Lowenberg (California Digital Library)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0" y="2971801"/>
            <a:ext cx="7924800" cy="1438275"/>
          </a:xfrm>
        </p:spPr>
        <p:txBody>
          <a:bodyPr>
            <a:normAutofit/>
          </a:bodyPr>
          <a:lstStyle/>
          <a:p>
            <a:r>
              <a:rPr lang="en-US" b="1" dirty="0" smtClean="0"/>
              <a:t>How should I prepare my data?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501944"/>
            <a:ext cx="7729728" cy="1188720"/>
          </a:xfrm>
        </p:spPr>
        <p:txBody>
          <a:bodyPr/>
          <a:lstStyle/>
          <a:p>
            <a:r>
              <a:rPr lang="en-US" dirty="0" smtClean="0"/>
              <a:t>Mindset: Make </a:t>
            </a:r>
            <a:r>
              <a:rPr lang="en-US" smtClean="0"/>
              <a:t>it Usable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your data usable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/>
              <a:t>Publish and archive your data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Use open and field standard formats/terminologies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Document all info needed to understand data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standard in your field?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MIAME </a:t>
            </a:r>
            <a:endParaRPr lang="en-US" sz="2200" b="1" dirty="0" smtClean="0"/>
          </a:p>
          <a:p>
            <a:pPr marL="0" indent="0">
              <a:buNone/>
            </a:pPr>
            <a:r>
              <a:rPr lang="en-US" sz="2200" u="sng" dirty="0" smtClean="0">
                <a:hlinkClick r:id="rId2"/>
              </a:rPr>
              <a:t>http</a:t>
            </a:r>
            <a:r>
              <a:rPr lang="en-US" sz="2200" u="sng" dirty="0">
                <a:hlinkClick r:id="rId2"/>
              </a:rPr>
              <a:t>://www.fged.org/projects/miame/</a:t>
            </a:r>
            <a:r>
              <a:rPr lang="en-US" sz="2200" dirty="0"/>
              <a:t>  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CONSORT standard for clinical trials </a:t>
            </a:r>
          </a:p>
          <a:p>
            <a:pPr marL="0" indent="0">
              <a:buNone/>
            </a:pPr>
            <a:r>
              <a:rPr lang="en-US" sz="2200" u="sng" dirty="0">
                <a:hlinkClick r:id="rId3"/>
              </a:rPr>
              <a:t>https://fairsharing.org/bsg-s000141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Find a standard</a:t>
            </a:r>
            <a:r>
              <a:rPr lang="en-US" sz="2200" dirty="0"/>
              <a:t>: </a:t>
            </a:r>
            <a:r>
              <a:rPr lang="en-US" sz="2200" u="sng" dirty="0">
                <a:hlinkClick r:id="rId4"/>
              </a:rPr>
              <a:t>https://fairsharing.org/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89" y="2133600"/>
            <a:ext cx="12188824" cy="1600200"/>
          </a:xfrm>
        </p:spPr>
        <p:txBody>
          <a:bodyPr>
            <a:normAutofit/>
          </a:bodyPr>
          <a:lstStyle/>
          <a:p>
            <a:r>
              <a:rPr lang="en-US" b="1" dirty="0" smtClean="0"/>
              <a:t>Activity: what is needed to reproduce your research?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5.googleusercontent.com/1mAtOJVVpySV0NT5QVj0ib_YbBwrkex1s2-nwNotzLuCi69-GBifD-T-rapQWx2FTENVIbVX2JfHfWHz27tXeHWpJH1diXYBE6F2oKLmNdAHRIlCcEWzkXp_sKKtpCdh4pD4UZO_-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3" y="81664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lh4.googleusercontent.com/52kEspQl_QUJM0Nrbx5uYW9ubPGbIrqfQG_50LVwCNkc2IjLdITg-Inc8CO3i6yoCVv4toa63HcDQVa9LMmP9sdKz2bdANq6M6BuMOIlDYavdDkEOX6Ito9OkGLPEevXa0xy-QW7V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74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5.googleusercontent.com/2bdWnQkmIdeOCj-dmRmZoXGeviJsNRIJ2Eb01rPFshCCepoTf9JNq7ceFJNWF2tlSuzF6ItvQBapP7u68w5bdAu8VD11Yean64YKHWPiqdI1h-Iw6Vb7goD5JG-rR1KWvtdNDIiI0B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65" y="287903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5809" y="1484243"/>
            <a:ext cx="53406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Working Storage </a:t>
            </a:r>
            <a:r>
              <a:rPr lang="en-US" sz="2600" b="1" dirty="0" smtClean="0"/>
              <a:t>≠ Preservation</a:t>
            </a:r>
            <a:r>
              <a:rPr lang="en-US" sz="2600" b="1" dirty="0" smtClean="0"/>
              <a:t> </a:t>
            </a:r>
            <a:endParaRPr lang="en-US" sz="2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44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0400" y="2743201"/>
            <a:ext cx="8382000" cy="1666875"/>
          </a:xfrm>
        </p:spPr>
        <p:txBody>
          <a:bodyPr>
            <a:normAutofit/>
          </a:bodyPr>
          <a:lstStyle/>
          <a:p>
            <a:r>
              <a:rPr lang="en-US" b="1" dirty="0" smtClean="0"/>
              <a:t>Where should I publish my data?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Comply with field standards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2"/>
              </a:rPr>
              <a:t>www.re3data.org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600" dirty="0"/>
              <a:t>Utilize repository guides 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http://journals.plos.org/plosone/s/data-availability#loc-recommended-repositories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37" y="2743200"/>
            <a:ext cx="7825994" cy="10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05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0" y="3048001"/>
            <a:ext cx="7010400" cy="1362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I get credit for my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2362200"/>
            <a:ext cx="10969625" cy="4267200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Today’s Goal:</a:t>
            </a:r>
            <a:r>
              <a:rPr lang="en-US" sz="4000" dirty="0"/>
              <a:t> </a:t>
            </a:r>
            <a:r>
              <a:rPr lang="en-US" sz="4000" b="1" dirty="0"/>
              <a:t>Get </a:t>
            </a:r>
            <a:r>
              <a:rPr lang="en-US" sz="4000" b="1" dirty="0"/>
              <a:t>your data </a:t>
            </a:r>
            <a:r>
              <a:rPr lang="en-US" sz="4000" b="1" dirty="0"/>
              <a:t>published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5" y="4652386"/>
            <a:ext cx="9494049" cy="1209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66093" y="159542"/>
            <a:ext cx="7729728" cy="1188720"/>
          </a:xfrm>
        </p:spPr>
        <p:txBody>
          <a:bodyPr/>
          <a:lstStyle/>
          <a:p>
            <a:r>
              <a:rPr lang="en-US" smtClean="0"/>
              <a:t>Cite your data!!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093" y="3208111"/>
            <a:ext cx="76073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93" y="1624136"/>
            <a:ext cx="4152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9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964692"/>
            <a:ext cx="8026047" cy="1009882"/>
          </a:xfrm>
        </p:spPr>
        <p:txBody>
          <a:bodyPr/>
          <a:lstStyle/>
          <a:p>
            <a:pPr algn="l"/>
            <a:r>
              <a:rPr lang="en-US" dirty="0"/>
              <a:t>Publishing data increases citations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409" y="2100149"/>
            <a:ext cx="4082153" cy="4082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07877"/>
            <a:ext cx="4913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Piwowar</a:t>
            </a:r>
            <a:r>
              <a:rPr lang="en-US" sz="1400" dirty="0"/>
              <a:t> HA, Vision TJ. (2013) Data reuse and the open data citation advantage. </a:t>
            </a:r>
            <a:r>
              <a:rPr lang="en-US" sz="1400" i="1" dirty="0" err="1"/>
              <a:t>PeerJ</a:t>
            </a:r>
            <a:r>
              <a:rPr lang="en-US" sz="1400" dirty="0"/>
              <a:t> 1:e175</a:t>
            </a:r>
            <a:r>
              <a:rPr lang="en-US" sz="1400" dirty="0">
                <a:hlinkClick r:id="rId3"/>
              </a:rPr>
              <a:t>https://doi.org/10.7717/peerj.175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sensitive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9558130" cy="2850802"/>
          </a:xfrm>
        </p:spPr>
        <p:txBody>
          <a:bodyPr>
            <a:normAutofit fontScale="90000"/>
          </a:bodyPr>
          <a:lstStyle/>
          <a:p>
            <a:r>
              <a:rPr lang="sk-SK" dirty="0"/>
              <a:t> </a:t>
            </a:r>
            <a:r>
              <a:rPr lang="en-US" b="1" dirty="0">
                <a:solidFill>
                  <a:srgbClr val="002855"/>
                </a:solidFill>
              </a:rPr>
              <a:t>It is your responsibility to ensure your data are anonymized and de-identified, and have consent to be shared</a:t>
            </a:r>
            <a:br>
              <a:rPr lang="en-US" b="1" dirty="0">
                <a:solidFill>
                  <a:srgbClr val="002855"/>
                </a:solidFill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1319" y="4868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Misconceptions &amp;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De-identification should be within the realm of your IRB approvals</a:t>
            </a:r>
          </a:p>
          <a:p>
            <a:r>
              <a:rPr lang="en-US" sz="2200" dirty="0"/>
              <a:t>Identifying data are often sent to publishers in violation of consent forms/IRBs</a:t>
            </a:r>
          </a:p>
          <a:p>
            <a:r>
              <a:rPr lang="en-US" sz="2200" dirty="0"/>
              <a:t>If data cannot be shared publicly, data need to be available upon request (this is compliant) </a:t>
            </a:r>
          </a:p>
          <a:p>
            <a:r>
              <a:rPr lang="en-US" sz="2200" dirty="0"/>
              <a:t>Subject area does not imply sensitive: </a:t>
            </a:r>
          </a:p>
          <a:p>
            <a:pPr lvl="1"/>
            <a:r>
              <a:rPr lang="en-US" sz="2000" dirty="0"/>
              <a:t>Ex. Abortion </a:t>
            </a:r>
            <a:r>
              <a:rPr lang="en-US" sz="2000" u="sng" dirty="0">
                <a:hlinkClick r:id="rId2"/>
              </a:rPr>
              <a:t>(public)</a:t>
            </a:r>
            <a:r>
              <a:rPr lang="en-US" sz="2000" dirty="0"/>
              <a:t> v Abortion </a:t>
            </a:r>
            <a:r>
              <a:rPr lang="en-US" sz="2000" u="sng" dirty="0">
                <a:hlinkClick r:id="rId3"/>
              </a:rPr>
              <a:t>(private)</a:t>
            </a:r>
            <a:endParaRPr lang="en-US" sz="2000" dirty="0"/>
          </a:p>
          <a:p>
            <a:r>
              <a:rPr lang="en-US" sz="2200" dirty="0"/>
              <a:t>Institutions &amp; repositories working on solutions for sharing and storing sensitive data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000" y="3576422"/>
            <a:ext cx="4344328" cy="2175021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Contact UCLA </a:t>
            </a:r>
            <a:r>
              <a:rPr lang="en-US" sz="1600" b="1" dirty="0"/>
              <a:t>Libraries at </a:t>
            </a:r>
            <a:r>
              <a:rPr lang="en-US" sz="1600" b="1" dirty="0">
                <a:hlinkClick r:id="rId2"/>
              </a:rPr>
              <a:t>http://</a:t>
            </a:r>
            <a:r>
              <a:rPr lang="en-US" sz="1600" b="1" dirty="0" smtClean="0">
                <a:hlinkClick r:id="rId2"/>
              </a:rPr>
              <a:t>www.library.ucla.edu/node/945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r>
              <a:rPr lang="en-US" sz="1600" b="1" dirty="0" smtClean="0"/>
              <a:t>Daniella Lowenberg</a:t>
            </a:r>
          </a:p>
          <a:p>
            <a:r>
              <a:rPr lang="en-US" sz="1600" b="1" dirty="0" err="1" smtClean="0"/>
              <a:t>Daniella.lowenberg@ucop.edu</a:t>
            </a:r>
            <a:endParaRPr lang="en-US" sz="16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1481" y="1402507"/>
            <a:ext cx="4816475" cy="1162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14" y="3385325"/>
            <a:ext cx="3759610" cy="15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are data?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Values, </a:t>
            </a:r>
            <a:r>
              <a:rPr lang="en-US" sz="2200" dirty="0" err="1"/>
              <a:t>numerics</a:t>
            </a:r>
            <a:r>
              <a:rPr lang="en-US" sz="2200" dirty="0"/>
              <a:t> behind averages and standard deviations</a:t>
            </a:r>
          </a:p>
          <a:p>
            <a:r>
              <a:rPr lang="en-US" sz="2200" dirty="0"/>
              <a:t>Values extracted from images, blots, gels</a:t>
            </a:r>
          </a:p>
          <a:p>
            <a:r>
              <a:rPr lang="en-US" sz="2200" dirty="0"/>
              <a:t>Qualitative information, answers to interviews and surveys</a:t>
            </a:r>
          </a:p>
          <a:p>
            <a:r>
              <a:rPr lang="en-US" sz="2200" dirty="0"/>
              <a:t>...</a:t>
            </a:r>
            <a:r>
              <a:rPr lang="en-US" sz="2200" b="1" dirty="0"/>
              <a:t>the necessary information to evaluate, re-use, or reproduce your research!</a:t>
            </a:r>
            <a:endParaRPr lang="en-US" sz="22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Open Data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Part of the Open Access (OA) movement. Data that can be freely used, re-used, re-distributed (under CC-BY license)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Data Publication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Sharing your data publicly (open data) in a repository or platform that grants DOIs or stable identifiers for the purpose of re-use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Data Repository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Place where data can be preserved, accessible, and citable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Metadata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Data that describe your data!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DOI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Persistent identifier used for location of and citation of scholarly output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Data Citation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Citing data by their DOIs or stable identifier in the same manner as an article publication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76800" y="3048001"/>
            <a:ext cx="6705600" cy="136207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Why should I share my data?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K22W36cny1IpU0rXnriwZQdDavPxCQMZpdXQZy14pEJmsPVIVRTgBj9OmlOJmICdJoVXRe5Kiey01Qe-Ooc5XrCOqw-5rt8en-URsxzho5NsUXcM-amH_2cse-8XPROnTPsn_mXncZ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731835"/>
            <a:ext cx="35718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4.googleusercontent.com/-YwYSQULEmwN1F3R_YNbqvYJf2fR92FosQjZEeWDKsYFZ-cUQR3BEZvp87Ldx_dnb8IowSEo1xUy0iA4knXryAGT8Dec8ip08OmHNXw3-HUPSis1wsMwtw3gNTSnJ-fd6uAuOW89DN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1978702"/>
            <a:ext cx="48006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lh6.googleusercontent.com/snqs4mNUTTtlTXU55WMcYaEj7xbysRf2vI3DJXLUnGspr5Q8dSol-lxynMo-mgN_8BW4Jj6n7fysIbemBYLbGMxpohJH-cep4Gq92Lm7DZ0JOT-JEViDY2w_MuLZqOAao58fHGSId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239131"/>
            <a:ext cx="57626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lh6.googleusercontent.com/jHZ3XWu4_q_0trKFi2wu-5Oe3lJs63iB4s4Qfnth1s4UpaaBsCrgoYTHaBDeNbMbx4IQmmnqbBajMDQffn-VdQTsy5BK9PmIHjHp4Xw_TG_0AoDLMsYs1vGG22KE3pG5TXcscwqnic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200248"/>
            <a:ext cx="80105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lh5.googleusercontent.com/EcYXFjololfkNIXRtMQYKP5gcY02i_Nd6LLtZH5zRtqOyL72DIUkmLI2HPIILabt_7r26B4v3TK8iP9_2A8uIWNfaRcugm5ctDTZ6cLfyIpGO14SdxukX8T66jT-izGac6J_GTIRHb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777409"/>
            <a:ext cx="82486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wrbLbOXIDDisLkiuJcqfuGkF-Ea9RLIoUSICQrkZxwQUyTmeB_BGf2vYQOzaMONTTNX9jkmHcv1tG6XcbnyY8PkDmkOn4E5LZGK_FeJpwx8XLvnhIQsm7H6bDim1bQ9E2-FBNUER4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326009"/>
            <a:ext cx="68675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mmizI_BtniwmAN5-_g5evozRYrh0hxb7DA-xG6Q46DDXoG0CkpYV3_hGZNKYTX87yS4LMRoKElYfYbfvY6DlKQFqBgzFzaqQFgQM0No3Hv-9J1bt3HukEPCwMDoWcoS7ghLrYHAbzj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345422"/>
            <a:ext cx="6019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BV8X_iELyDqsNqElDerseRxAS5T-Bj6w9tMOQRSX5JV-QMfRkv73By0aYq9NY17coGdClD_U78GJD2n92D6BPA6cvjeBYv2B1R1qotuQc215apayQxX2tSITnKyemWVgr5U6ar0q2j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4" y="2004154"/>
            <a:ext cx="64198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21319" y="4868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58" name="Picture 10" descr="https://lh5.googleusercontent.com/AXDHvthWoUF0FYmFvKKtIxWCtQ1IQOs0djqttTURW7vSRlAYWL-qw6k9l5YpxFlVBlzOWCZRjCZEwQJDq8RP-scdLaUF_JHMo2YYMuCBgtbo5lZ7DXMTJdfcse8gUSf4EAlKiHMWH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89" y="4246946"/>
            <a:ext cx="85629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6073972"/>
            <a:ext cx="1502229" cy="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4394</TotalTime>
  <Words>298</Words>
  <Application>Microsoft Macintosh PowerPoint</Application>
  <PresentationFormat>Widescreen</PresentationFormat>
  <Paragraphs>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Gill Sans MT</vt:lpstr>
      <vt:lpstr>Mangal</vt:lpstr>
      <vt:lpstr>Arial</vt:lpstr>
      <vt:lpstr>Parcel</vt:lpstr>
      <vt:lpstr>Data Publishing Bootcamp</vt:lpstr>
      <vt:lpstr>PowerPoint Presentation</vt:lpstr>
      <vt:lpstr>What are data?</vt:lpstr>
      <vt:lpstr>Data are…</vt:lpstr>
      <vt:lpstr>Terminology</vt:lpstr>
      <vt:lpstr>Terminology</vt:lpstr>
      <vt:lpstr>Why should I share my data?</vt:lpstr>
      <vt:lpstr>PowerPoint Presentation</vt:lpstr>
      <vt:lpstr>PowerPoint Presentation</vt:lpstr>
      <vt:lpstr>How should I prepare my data?</vt:lpstr>
      <vt:lpstr>Mindset: Make it Usable</vt:lpstr>
      <vt:lpstr>How to make your data usable</vt:lpstr>
      <vt:lpstr>Is there a standard in your field?</vt:lpstr>
      <vt:lpstr>Activity: what is needed to reproduce your research?</vt:lpstr>
      <vt:lpstr>PowerPoint Presentation</vt:lpstr>
      <vt:lpstr>Where should I publish my data?</vt:lpstr>
      <vt:lpstr>Research data repositories</vt:lpstr>
      <vt:lpstr>PowerPoint Presentation</vt:lpstr>
      <vt:lpstr>How do I get credit for my data?</vt:lpstr>
      <vt:lpstr>Cite your data!!</vt:lpstr>
      <vt:lpstr>Publishing data increases citations</vt:lpstr>
      <vt:lpstr>What about sensitive data?</vt:lpstr>
      <vt:lpstr> It is your responsibility to ensure your data are anonymized and de-identified, and have consent to be shared </vt:lpstr>
      <vt:lpstr>Misconceptions &amp; solutions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Publishing Bootcamp</dc:title>
  <dc:creator>Daniella Lowenberg</dc:creator>
  <cp:lastModifiedBy>Daniella Lowenberg</cp:lastModifiedBy>
  <cp:revision>9</cp:revision>
  <dcterms:created xsi:type="dcterms:W3CDTF">2018-02-08T18:00:17Z</dcterms:created>
  <dcterms:modified xsi:type="dcterms:W3CDTF">2018-02-11T19:14:37Z</dcterms:modified>
</cp:coreProperties>
</file>